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9" r:id="rId4"/>
    <p:sldId id="268" r:id="rId5"/>
    <p:sldId id="288" r:id="rId6"/>
    <p:sldId id="312" r:id="rId7"/>
    <p:sldId id="315" r:id="rId8"/>
    <p:sldId id="314" r:id="rId9"/>
    <p:sldId id="317" r:id="rId10"/>
    <p:sldId id="320" r:id="rId11"/>
    <p:sldId id="318" r:id="rId12"/>
    <p:sldId id="319" r:id="rId13"/>
    <p:sldId id="306" r:id="rId14"/>
    <p:sldId id="316" r:id="rId15"/>
    <p:sldId id="321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84" autoAdjust="0"/>
  </p:normalViewPr>
  <p:slideViewPr>
    <p:cSldViewPr>
      <p:cViewPr>
        <p:scale>
          <a:sx n="50" d="100"/>
          <a:sy n="50" d="100"/>
        </p:scale>
        <p:origin x="-918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813DB-AFE1-4482-9657-2918409DB6A8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8E85-EB56-4388-8F36-7E4F76D6B49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84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782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Información obtenida de http://www.responsabilidadsocial.mx/110-articulos/especiales/474-directorio-de-empresas-socialmente-responsables.html</a:t>
            </a:r>
          </a:p>
          <a:p>
            <a:endParaRPr lang="es-MX" smtClean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7018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7018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701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7949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4483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Información obtenida de http://www.responsabilidadsocial.mx/110-articulos/especiales/474-directorio-de-empresas-socialmente-responsables.html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21/07/2016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21/07/2016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hyperlink" Target="discovering_iso_26000-es.pdf" TargetMode="External"/><Relationship Id="rId4" Type="http://schemas.openxmlformats.org/officeDocument/2006/relationships/hyperlink" Target="http://www.iso.org/iso/discovering_iso_26000-es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hyperlink" Target="10_Acciones%20de%20una%20ESR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EMPRESA SOCIALMENTE RESPONSABLE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Mtra. Claudia García Pérez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- Diciembre / 2016</a:t>
            </a:r>
            <a:endParaRPr lang="es-MX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Ejemplos de ESR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600201"/>
            <a:ext cx="8003232" cy="39170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2800" dirty="0" smtClean="0">
              <a:latin typeface="+mj-lt"/>
              <a:cs typeface="Arial" pitchFamily="34" charset="0"/>
            </a:endParaRPr>
          </a:p>
          <a:p>
            <a:pPr marL="0" indent="0" algn="ctr">
              <a:buNone/>
            </a:pPr>
            <a:endParaRPr lang="es-MX" sz="2800" dirty="0">
              <a:latin typeface="+mj-lt"/>
              <a:cs typeface="Arial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708884"/>
              </p:ext>
            </p:extLst>
          </p:nvPr>
        </p:nvGraphicFramePr>
        <p:xfrm>
          <a:off x="1524000" y="1397000"/>
          <a:ext cx="6096000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880"/>
                <a:gridCol w="412812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b="1" dirty="0" smtClean="0"/>
                        <a:t>Empresa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smtClean="0"/>
                        <a:t>Programa</a:t>
                      </a:r>
                      <a:endParaRPr lang="es-MX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Aeroméxico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Patrocinador del Teletón</a:t>
                      </a:r>
                    </a:p>
                    <a:p>
                      <a:r>
                        <a:rPr lang="es-MX" dirty="0" smtClean="0"/>
                        <a:t>Vuelos Verdes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Apasco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Apoyo a comunidades afectadas por desastres</a:t>
                      </a:r>
                      <a:r>
                        <a:rPr lang="es-MX" baseline="0" dirty="0" smtClean="0"/>
                        <a:t> naturales</a:t>
                      </a:r>
                    </a:p>
                    <a:p>
                      <a:r>
                        <a:rPr lang="es-MX" baseline="0" dirty="0" smtClean="0"/>
                        <a:t>Vinculación comunitaria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Audi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Política medioambiental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Avon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Cruzada contra el cáncer de mama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Capullo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Trabajo por la salud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Ciel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Dale la vuelta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547664" y="5363924"/>
            <a:ext cx="6048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Responsabilidad Social y Sustentabilidad, 2016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53752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Ejemplos de ESR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600201"/>
            <a:ext cx="8003232" cy="39170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2800" dirty="0" smtClean="0">
              <a:latin typeface="+mj-lt"/>
              <a:cs typeface="Arial" pitchFamily="34" charset="0"/>
            </a:endParaRPr>
          </a:p>
          <a:p>
            <a:pPr marL="0" indent="0" algn="ctr">
              <a:buNone/>
            </a:pPr>
            <a:endParaRPr lang="es-MX" sz="2800" dirty="0">
              <a:latin typeface="+mj-lt"/>
              <a:cs typeface="Arial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844067"/>
              </p:ext>
            </p:extLst>
          </p:nvPr>
        </p:nvGraphicFramePr>
        <p:xfrm>
          <a:off x="1524000" y="1397000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880"/>
                <a:gridCol w="412812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Empresa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Programa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Colgate Palmolive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Sonrisas brillantes, futuros brillantes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Danone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Construyamos sus sueños</a:t>
                      </a:r>
                    </a:p>
                    <a:p>
                      <a:r>
                        <a:rPr lang="es-MX" dirty="0" smtClean="0"/>
                        <a:t>Proyecto Margarita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Grupo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Bal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Apoya la educación superior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547664" y="3429000"/>
            <a:ext cx="6048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Responsabilidad Social y Sustentabilidad, 2016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70282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Responsabilidad Social y Sustentabilidad (2016). Directorio de empresas socialmente responsables.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Consultado el 20 de julio de 2016 desde, http://www.responsabilidadsocial.mx/110-articulos/especiales/474-directorio-de-empresas-socialmente-responsables.html</a:t>
            </a:r>
          </a:p>
        </p:txBody>
      </p:sp>
    </p:spTree>
    <p:extLst>
      <p:ext uri="{BB962C8B-B14F-4D97-AF65-F5344CB8AC3E}">
        <p14:creationId xmlns:p14="http://schemas.microsoft.com/office/powerpoint/2010/main" val="231028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Responsabilidad Social y Sustentabilidad (2016). Distintivo ESR.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Consultado el 20 de julio de 2016 desde, http://www.responsabilidadsocial.mx/component/tags/tag/13-distintivo-esr.html</a:t>
            </a:r>
          </a:p>
        </p:txBody>
      </p:sp>
    </p:spTree>
    <p:extLst>
      <p:ext uri="{BB962C8B-B14F-4D97-AF65-F5344CB8AC3E}">
        <p14:creationId xmlns:p14="http://schemas.microsoft.com/office/powerpoint/2010/main" val="87036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Responsabilidad Social y Sustentabilidad (2016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). Las 10 acciones de una Empresa Socialmente Responsable (ESR).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Consultado el 20 de julio de 2016 desde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http://www.responsabilidadsocial.mx/107-articulos/opinion/1162-las-10-acciones-de-una-empresa-socialmente-responsable-esr.html</a:t>
            </a:r>
          </a:p>
        </p:txBody>
      </p:sp>
    </p:spTree>
    <p:extLst>
      <p:ext uri="{BB962C8B-B14F-4D97-AF65-F5344CB8AC3E}">
        <p14:creationId xmlns:p14="http://schemas.microsoft.com/office/powerpoint/2010/main" val="61504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Arial" pitchFamily="34" charset="0"/>
                <a:cs typeface="Arial" pitchFamily="34" charset="0"/>
              </a:rPr>
              <a:t>EMPRESA SOCIALMENTE RESPONSABLE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Empresas que generan ideas para el beneficio propio, de su gente, de la comunidad y del medio ambiente.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Arial" pitchFamily="34" charset="0"/>
                <a:cs typeface="Arial" pitchFamily="34" charset="0"/>
              </a:rPr>
              <a:t>EMPRESA SOCIALMENTE RESPONSABLE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30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Enterprises that generate ideas for their own benefit, its people, community and the environment.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94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Arial" pitchFamily="34" charset="0"/>
                <a:cs typeface="Arial" pitchFamily="34" charset="0"/>
              </a:rPr>
              <a:t>EMPRESA SOCIALMENTE RESPONSABLE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s-MX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inspiración, responsabilidad, medio ambiente, sociedad.</a:t>
            </a:r>
            <a:endParaRPr lang="es-MX" sz="3000" dirty="0"/>
          </a:p>
        </p:txBody>
      </p:sp>
    </p:spTree>
    <p:extLst>
      <p:ext uri="{BB962C8B-B14F-4D97-AF65-F5344CB8AC3E}">
        <p14:creationId xmlns:p14="http://schemas.microsoft.com/office/powerpoint/2010/main" val="48164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Responsabilidad Social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600201"/>
            <a:ext cx="8003232" cy="39170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800" dirty="0" smtClean="0">
                <a:latin typeface="+mj-lt"/>
                <a:cs typeface="Arial" pitchFamily="34" charset="0"/>
              </a:rPr>
              <a:t>Es una inspiración personal genuina que nos empodera como grupo o individuo para colaborar conjuntamente en todos los ámbitos a fin de generar bienestar a las personas, la sociedad, el medio ambiente a través de una interacción digna y justa entre individuos, empresa, gobierno y sociedad civil (Responsabilidad Social y Sustentabilidad, 2016)</a:t>
            </a:r>
            <a:endParaRPr lang="es-MX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47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Socialmente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Responsable - ESR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600201"/>
            <a:ext cx="8003232" cy="39170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2800" dirty="0" smtClean="0">
              <a:latin typeface="+mj-lt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800" dirty="0" smtClean="0">
                <a:latin typeface="+mj-lt"/>
                <a:cs typeface="Arial" pitchFamily="34" charset="0"/>
              </a:rPr>
              <a:t>Es </a:t>
            </a:r>
            <a:r>
              <a:rPr lang="es-MX" sz="2800" dirty="0">
                <a:latin typeface="+mj-lt"/>
                <a:cs typeface="Arial" pitchFamily="34" charset="0"/>
              </a:rPr>
              <a:t>aquella que fundamente su visión y compromiso en políticas, programas, toma de decisiones y acciones que benefician a su negocio y que inciden positivamente en la gente, el medio ambiente y las comunidades en que operan, más </a:t>
            </a:r>
            <a:r>
              <a:rPr lang="es-MX" sz="2800" dirty="0" err="1">
                <a:latin typeface="+mj-lt"/>
                <a:cs typeface="Arial" pitchFamily="34" charset="0"/>
              </a:rPr>
              <a:t>alla</a:t>
            </a:r>
            <a:r>
              <a:rPr lang="es-MX" sz="2800" dirty="0">
                <a:latin typeface="+mj-lt"/>
                <a:cs typeface="Arial" pitchFamily="34" charset="0"/>
              </a:rPr>
              <a:t> de sus obligaciones, atendiendo sus </a:t>
            </a:r>
            <a:r>
              <a:rPr lang="es-MX" sz="2800" dirty="0" smtClean="0">
                <a:latin typeface="+mj-lt"/>
                <a:cs typeface="Arial" pitchFamily="34" charset="0"/>
              </a:rPr>
              <a:t>expectativas (Responsabilidad Social y Sustentabilidad, 2016).</a:t>
            </a:r>
            <a:endParaRPr lang="es-MX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44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Marco Normativo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1988840"/>
            <a:ext cx="727280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600" dirty="0" smtClean="0"/>
          </a:p>
          <a:p>
            <a:pPr algn="ctr"/>
            <a:endParaRPr lang="es-MX" sz="2600" dirty="0"/>
          </a:p>
          <a:p>
            <a:pPr algn="ctr"/>
            <a:r>
              <a:rPr lang="es-MX" sz="2600" dirty="0" smtClean="0"/>
              <a:t>ISO </a:t>
            </a:r>
            <a:r>
              <a:rPr lang="es-MX" sz="2600" dirty="0"/>
              <a:t>26000: Responsabilidad Social. </a:t>
            </a:r>
            <a:endParaRPr lang="es-MX" sz="2600" dirty="0" smtClean="0"/>
          </a:p>
          <a:p>
            <a:endParaRPr lang="es-MX" i="1" dirty="0"/>
          </a:p>
          <a:p>
            <a:endParaRPr lang="es-MX" i="1" dirty="0" smtClean="0"/>
          </a:p>
          <a:p>
            <a:endParaRPr lang="es-MX" i="1" dirty="0"/>
          </a:p>
          <a:p>
            <a:endParaRPr lang="es-MX" i="1" dirty="0" smtClean="0"/>
          </a:p>
          <a:p>
            <a:endParaRPr lang="es-MX" i="1" dirty="0" smtClean="0"/>
          </a:p>
          <a:p>
            <a:endParaRPr lang="es-MX" i="1" dirty="0"/>
          </a:p>
          <a:p>
            <a:pPr algn="ctr"/>
            <a:r>
              <a:rPr lang="es-MX" i="1" dirty="0" smtClean="0"/>
              <a:t>Sitio Web </a:t>
            </a:r>
            <a:r>
              <a:rPr lang="es-MX" i="1" dirty="0"/>
              <a:t> </a:t>
            </a:r>
            <a:r>
              <a:rPr lang="es-MX" i="1" dirty="0">
                <a:hlinkClick r:id="rId4"/>
              </a:rPr>
              <a:t>http://www.iso.org/iso/discovering_iso_26000-es.pdf </a:t>
            </a:r>
            <a:endParaRPr lang="es-MX" dirty="0"/>
          </a:p>
        </p:txBody>
      </p:sp>
      <p:sp>
        <p:nvSpPr>
          <p:cNvPr id="6" name="5 CuadroTexto">
            <a:hlinkClick r:id="rId5" action="ppaction://hlinkfile"/>
          </p:cNvPr>
          <p:cNvSpPr txBox="1"/>
          <p:nvPr/>
        </p:nvSpPr>
        <p:spPr>
          <a:xfrm>
            <a:off x="3563888" y="3933056"/>
            <a:ext cx="216024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Ver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3004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Acciones de una ESR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600201"/>
            <a:ext cx="8003232" cy="39170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2800" dirty="0" smtClean="0">
              <a:latin typeface="+mj-lt"/>
              <a:cs typeface="Arial" pitchFamily="34" charset="0"/>
            </a:endParaRPr>
          </a:p>
          <a:p>
            <a:pPr marL="0" indent="0" algn="ctr">
              <a:buNone/>
            </a:pPr>
            <a:endParaRPr lang="es-MX" sz="2800" dirty="0">
              <a:latin typeface="+mj-lt"/>
              <a:cs typeface="Arial" pitchFamily="34" charset="0"/>
            </a:endParaRPr>
          </a:p>
        </p:txBody>
      </p:sp>
      <p:pic>
        <p:nvPicPr>
          <p:cNvPr id="1026" name="Picture 2" descr="10 acciones de una empresa socialmente responsable distintivo esr cemef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47799"/>
            <a:ext cx="7416824" cy="3937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899592" y="5385458"/>
            <a:ext cx="74168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/>
              <a:t>Imagen obtenida de http://www.responsabilidadsocial.mx/component/tags/tag/13-distintivo-esr.html</a:t>
            </a:r>
          </a:p>
        </p:txBody>
      </p:sp>
    </p:spTree>
    <p:extLst>
      <p:ext uri="{BB962C8B-B14F-4D97-AF65-F5344CB8AC3E}">
        <p14:creationId xmlns:p14="http://schemas.microsoft.com/office/powerpoint/2010/main" val="181519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Acciones de una ESR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600201"/>
            <a:ext cx="8003232" cy="39170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2800" dirty="0" smtClean="0">
              <a:latin typeface="+mj-lt"/>
              <a:cs typeface="Arial" pitchFamily="34" charset="0"/>
            </a:endParaRPr>
          </a:p>
          <a:p>
            <a:pPr marL="0" indent="0" algn="ctr">
              <a:buNone/>
            </a:pPr>
            <a:endParaRPr lang="es-MX" sz="2800" dirty="0">
              <a:latin typeface="+mj-lt"/>
              <a:cs typeface="Arial" pitchFamily="34" charset="0"/>
            </a:endParaRPr>
          </a:p>
        </p:txBody>
      </p:sp>
      <p:sp>
        <p:nvSpPr>
          <p:cNvPr id="4" name="3 CuadroTexto">
            <a:hlinkClick r:id="rId4" action="ppaction://hlinkfile"/>
          </p:cNvPr>
          <p:cNvSpPr txBox="1"/>
          <p:nvPr/>
        </p:nvSpPr>
        <p:spPr>
          <a:xfrm>
            <a:off x="1547664" y="2852936"/>
            <a:ext cx="590465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Ver 10 acciones de una ESR de acuerdo a Responsabilidad Social y Sustentabilidad, 2016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726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431</Words>
  <Application>Microsoft Office PowerPoint</Application>
  <PresentationFormat>Presentación en pantalla (4:3)</PresentationFormat>
  <Paragraphs>88</Paragraphs>
  <Slides>14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Tema de Office</vt:lpstr>
      <vt:lpstr>1_Tema de Office</vt:lpstr>
      <vt:lpstr>EMPRESA SOCIALMENTE RESPONSABLE</vt:lpstr>
      <vt:lpstr>EMPRESA SOCIALMENTE RESPONSABLE</vt:lpstr>
      <vt:lpstr>EMPRESA SOCIALMENTE RESPONSABLE</vt:lpstr>
      <vt:lpstr>EMPRESA SOCIALMENTE RESPONSABLE</vt:lpstr>
      <vt:lpstr>Responsabilidad Social</vt:lpstr>
      <vt:lpstr>Empresa Socialmente Responsable - ESR</vt:lpstr>
      <vt:lpstr>Marco Normativo</vt:lpstr>
      <vt:lpstr>Acciones de una ESR</vt:lpstr>
      <vt:lpstr>Acciones de una ESR</vt:lpstr>
      <vt:lpstr>Ejemplos de ESR</vt:lpstr>
      <vt:lpstr>Ejemplos de ESR</vt:lpstr>
      <vt:lpstr>Referencias</vt:lpstr>
      <vt:lpstr>Referencias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Claudia</cp:lastModifiedBy>
  <cp:revision>121</cp:revision>
  <dcterms:created xsi:type="dcterms:W3CDTF">2012-12-04T21:22:09Z</dcterms:created>
  <dcterms:modified xsi:type="dcterms:W3CDTF">2016-07-21T14:14:24Z</dcterms:modified>
</cp:coreProperties>
</file>